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64" r:id="rId6"/>
    <p:sldId id="265" r:id="rId7"/>
    <p:sldId id="269" r:id="rId8"/>
    <p:sldId id="270" r:id="rId9"/>
    <p:sldId id="268" r:id="rId10"/>
  </p:sldIdLst>
  <p:sldSz cx="12192000" cy="6858000"/>
  <p:notesSz cx="6797675" cy="9928225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2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Слайд think-cell" r:id="rId16" imgW="360" imgH="360" progId="">
                  <p:embed/>
                </p:oleObj>
              </mc:Choice>
              <mc:Fallback>
                <p:oleObj name="Слайд think-cell" r:id="rId16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пайдаланушыларға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қ-</a:t>
            </a:r>
            <a:r>
              <a:rPr lang="ru-RU" sz="1800" i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</a:t>
            </a:r>
            <a:r>
              <a:rPr lang="ru-RU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</a:t>
            </a:r>
            <a:endParaRPr lang="ru-RU" sz="1800" i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экономикаға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Группа 11"/>
          <p:cNvGrpSpPr>
            <a:grpSpLocks/>
          </p:cNvGrpSpPr>
          <p:nvPr/>
        </p:nvGrpSpPr>
        <p:grpSpPr bwMode="auto">
          <a:xfrm>
            <a:off x="129214" y="1220702"/>
            <a:ext cx="11876021" cy="2039020"/>
            <a:chOff x="3901794" y="1255401"/>
            <a:chExt cx="4330437" cy="3090054"/>
          </a:xfrm>
        </p:grpSpPr>
        <p:sp>
          <p:nvSpPr>
            <p:cNvPr id="29" name="TextBox 6"/>
            <p:cNvSpPr txBox="1">
              <a:spLocks noChangeAspect="1"/>
            </p:cNvSpPr>
            <p:nvPr/>
          </p:nvSpPr>
          <p:spPr bwMode="auto">
            <a:xfrm>
              <a:off x="3901794" y="1686844"/>
              <a:ext cx="4330437" cy="265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Қазақстанда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өндіру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өнеркәсібі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жақсы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дамығаны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баршаңызға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белгілі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Осы сала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ұлттық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экономиканың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өсімін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қамтамасыз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ететін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сенімді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табыс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көзі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болып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келеді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Болашақта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да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солай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болуға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тиіс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.»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Геологиялық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барлау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айрықша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назар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аударуды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қажет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етеді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Еліміздің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минералды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шикізат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базасын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толықтыру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үшін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2018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тау-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саласын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басқару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мәселесіне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қатысты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заңдар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қабылданды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Бірақ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талаптары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орындалмай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жатыр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Соның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салдарынан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табиғи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ресурсқа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қанша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бай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болсақ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та,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көптен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бері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ауыз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толтырып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айтатын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геологиялық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жаңалық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ашылған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Ахуалды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дереу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өзгерту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керек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</a:p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Үкіметтің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міндеті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 2026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қарай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оның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көлемін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кемінде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миллион 200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мыңға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жеткізу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endParaRPr lang="ru-RU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3901794" y="1255401"/>
              <a:ext cx="4263581" cy="862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r>
                <a:rPr lang="ru-RU" sz="1400" b="1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қыркүйектегі</a:t>
              </a:r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«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Әділетті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Қазақстанның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экономикалық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бағдары</a:t>
              </a:r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атты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</a:t>
              </a:r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халқына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Жолдауынан</a:t>
              </a:r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Группа 12"/>
          <p:cNvGrpSpPr>
            <a:grpSpLocks/>
          </p:cNvGrpSpPr>
          <p:nvPr/>
        </p:nvGrpSpPr>
        <p:grpSpPr bwMode="auto">
          <a:xfrm>
            <a:off x="215915" y="3696060"/>
            <a:ext cx="11702615" cy="2323740"/>
            <a:chOff x="5214832" y="1148702"/>
            <a:chExt cx="6901282" cy="1717002"/>
          </a:xfrm>
        </p:grpSpPr>
        <p:sp>
          <p:nvSpPr>
            <p:cNvPr id="32" name="TextBox 8"/>
            <p:cNvSpPr txBox="1">
              <a:spLocks noChangeArrowheads="1"/>
            </p:cNvSpPr>
            <p:nvPr/>
          </p:nvSpPr>
          <p:spPr bwMode="auto">
            <a:xfrm>
              <a:off x="5214832" y="1693250"/>
              <a:ext cx="6876608" cy="1172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Жеке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инвестициялар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тарту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арқылы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іскерлік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белсенділіктің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артуына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қолайлы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жағдай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жасаған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жөн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Ол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үшін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алдымен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 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саясаты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тұрақты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болуға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тиіс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Сонда бизнес те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сапалы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дамуға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ынталы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болады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жауапкершілікпен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жұмыс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істейді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</a:p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Инвестициялық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ахуалды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бизнес 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жүргізуге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қажетті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жағдайды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жақсарту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жолында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үздіксіз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жұмыс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істеу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маңызды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.»</a:t>
              </a:r>
              <a:endParaRPr lang="ru-RU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Жалпы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отандық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бизнеске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шетел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инвесторларына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жол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ашу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Үкімет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пен 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барлық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органның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міндеті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 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кәсіпкерлер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мен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инвесторлар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өз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жұмысын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адал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жүргізіп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заңды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сақтап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төлеуден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жалтармауы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керек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endParaRPr lang="ru-RU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9"/>
            <p:cNvSpPr txBox="1">
              <a:spLocks noChangeArrowheads="1"/>
            </p:cNvSpPr>
            <p:nvPr/>
          </p:nvSpPr>
          <p:spPr bwMode="auto">
            <a:xfrm>
              <a:off x="5239505" y="1148702"/>
              <a:ext cx="6876609" cy="386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2024 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қыркүйектегі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«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Әділетті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заң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мен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тәртіп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экономикалық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өсім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қоғамдық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оптимизм»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атты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халқына</a:t>
              </a:r>
              <a:r>
                <a:rPr lang="ru-RU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Жолдауынан</a:t>
              </a:r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pPr/>
              <a:t>1</a:t>
            </a:fld>
            <a:endParaRPr lang="en-US" sz="105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ж</a:t>
            </a:r>
            <a:r>
              <a:rPr lang="ru-RU" dirty="0"/>
              <a:t>.: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8000" y="29673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6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пайдаланушыларға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корпоративтік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2B67832-E8B9-3B9E-A384-104D1FDEAB91}"/>
              </a:ext>
            </a:extLst>
          </p:cNvPr>
          <p:cNvSpPr txBox="1"/>
          <p:nvPr/>
        </p:nvSpPr>
        <p:spPr>
          <a:xfrm>
            <a:off x="219808" y="1409088"/>
            <a:ext cx="11702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өндіруші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сала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түрлі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параграфтарда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ыңғайлы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болу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үшін-жер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пайдаланушылардың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шығыстарын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шегеру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кірістерді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айқындау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ерекше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ережелер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ГБЖ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шығыстарын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шегеру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ережелерді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параграфқа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C4E58C36-1810-FBBB-52C0-AAF7078F8E4F}"/>
              </a:ext>
            </a:extLst>
          </p:cNvPr>
          <p:cNvSpPr/>
          <p:nvPr/>
        </p:nvSpPr>
        <p:spPr>
          <a:xfrm>
            <a:off x="193432" y="993849"/>
            <a:ext cx="11728938" cy="3774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КТС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бөлімінде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кодексінің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құрылымын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өзгерту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A5ADA1-87FA-937C-C09E-4E0E6B020460}"/>
              </a:ext>
            </a:extLst>
          </p:cNvPr>
          <p:cNvSpPr/>
          <p:nvPr/>
        </p:nvSpPr>
        <p:spPr>
          <a:xfrm>
            <a:off x="193432" y="2321151"/>
            <a:ext cx="11728938" cy="665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Тау-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мұнай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-газ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салаларында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ГБЖ-</a:t>
            </a:r>
            <a:r>
              <a:rPr lang="ru-RU" b="1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ға</a:t>
            </a:r>
            <a:r>
              <a:rPr lang="ru-RU" b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шығыстарды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шегеру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ережелер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ГБЖ-</a:t>
            </a:r>
            <a:r>
              <a:rPr lang="ru-RU" b="1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</a:t>
            </a:r>
            <a:r>
              <a:rPr lang="ru-RU" b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ынталандыру</a:t>
            </a: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176B006-6A0E-DA49-58FA-6740C0AC4B53}"/>
              </a:ext>
            </a:extLst>
          </p:cNvPr>
          <p:cNvSpPr txBox="1"/>
          <p:nvPr/>
        </p:nvSpPr>
        <p:spPr>
          <a:xfrm>
            <a:off x="193431" y="2986871"/>
            <a:ext cx="117025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өндіруге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тау-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ГБЖ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шығыстарын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шегерімге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жатқызу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барлаудың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табыстылығына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қарамастан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сәтсіз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(КТҚ)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жылдық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жиынтық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ЖЖТ)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есептеу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ГБЖ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шығыстарын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шегерімге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жатқызу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қолданылуы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тоқтатылған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пайдаланушыға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жинақталған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шығыстарды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КТҚ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ауыстыруды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таңдау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берілді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EB14A19-4F9D-4966-800A-59858CEDB465}"/>
              </a:ext>
            </a:extLst>
          </p:cNvPr>
          <p:cNvSpPr/>
          <p:nvPr/>
        </p:nvSpPr>
        <p:spPr>
          <a:xfrm>
            <a:off x="193431" y="5073435"/>
            <a:ext cx="11702561" cy="6524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жылға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дейінгі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мерзімге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IRR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15% - дан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аспайтын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ПҚӨС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нөлдік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мөлшерлемесін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16AD3EF-3D51-425B-B5B2-0A817B1A8D97}"/>
              </a:ext>
            </a:extLst>
          </p:cNvPr>
          <p:cNvSpPr txBox="1"/>
          <p:nvPr/>
        </p:nvSpPr>
        <p:spPr>
          <a:xfrm>
            <a:off x="219808" y="5771575"/>
            <a:ext cx="1170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өнеркәсіптік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өндіру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2022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жылдан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кейін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басталса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ҚР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Үкіметі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бекітетін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тізбеге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енгізілетін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орындарының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бөлігі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мүмкіндігі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5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Тау-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салу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3431" y="2616990"/>
            <a:ext cx="11755316" cy="547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Техногендік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минералды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түзілімдерді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әзірлеуді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ынталандыру</a:t>
            </a: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3431" y="3278414"/>
            <a:ext cx="11755316" cy="2082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Техногендік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минералдық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түзілімдерден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ТМТ)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қатты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қазбаларды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(ҚПҚ)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ПҚӨС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мөлшерлемесіне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ПҚӨС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көлемінен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өзгертілді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ТМТ-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ТПҚ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қажеттіліктері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асырылуы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ҚПҚ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алмай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ТПҚ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ПҚӨС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(0,02 АЕК –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тоннасына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73,84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кг)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57" y="993347"/>
            <a:ext cx="11755316" cy="547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ҚПҚ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қайта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өңдеу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</a:t>
            </a: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2B67832-E8B9-3B9E-A384-104D1FDEAB91}"/>
              </a:ext>
            </a:extLst>
          </p:cNvPr>
          <p:cNvSpPr txBox="1"/>
          <p:nvPr/>
        </p:nvSpPr>
        <p:spPr>
          <a:xfrm>
            <a:off x="219808" y="1626298"/>
            <a:ext cx="1170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бірқатар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көзделген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КТС,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әкелуге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кедендік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баждар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салу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5F409DC-A4F7-4B07-117A-AC4A0E450F95}"/>
              </a:ext>
            </a:extLst>
          </p:cNvPr>
          <p:cNvSpPr txBox="1"/>
          <p:nvPr/>
        </p:nvSpPr>
        <p:spPr>
          <a:xfrm>
            <a:off x="214199" y="1402353"/>
            <a:ext cx="117113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Егер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кен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орны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сарқылу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өлшемшарттарына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келсе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қарсы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инвестициялық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міндеттемелері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бар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пайдалануға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балама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салықты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smtClean="0">
                <a:latin typeface="Arial" pitchFamily="34" charset="0"/>
                <a:cs typeface="Arial" pitchFamily="34" charset="0"/>
              </a:rPr>
              <a:t>(ЖБС+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режимі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қолдануға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рұқсат</a:t>
            </a:r>
            <a:r>
              <a:rPr lang="ru-RU" sz="1600" dirty="0" smtClean="0"/>
              <a:t> </a:t>
            </a:r>
            <a:r>
              <a:rPr lang="ru-RU" sz="1200" i="1" kern="0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суландыру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өндіру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, не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Мұнайды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алу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коэффициенті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 0,4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одан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200" i="1" kern="0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);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Инвестициялық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міндеттемелер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қойнауы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кодекстің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153-1-бабына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lvl="4" indent="-285750" algn="just">
              <a:spcBef>
                <a:spcPts val="600"/>
              </a:spcBef>
              <a:buClr>
                <a:srgbClr val="000000"/>
              </a:buClr>
              <a:buFont typeface="Arial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келісімшартқа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жер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қойнауын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пайдаланушының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міндеттемесі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енгізіледі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600"/>
              </a:spcBef>
              <a:buClr>
                <a:srgbClr val="000000"/>
              </a:buClr>
              <a:buFont typeface="Arial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мұндай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орнын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игеруге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және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немесе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)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өңірдің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әлеуметтік-экономикалық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дамуын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қосымша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қаржыландыруға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қосымша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инвестициялар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міндеттеме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болып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табылады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600"/>
              </a:spcBef>
              <a:buClr>
                <a:srgbClr val="000000"/>
              </a:buClr>
              <a:buFont typeface="Arial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сарқылатын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орны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инвестициялау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коэффициенті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өндірудің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нақты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жылдық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көлеміне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(ЖЖТ 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%)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сүйене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отырып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белгіленеді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DA8607F4-5519-96B0-2389-5F5816BFD067}"/>
              </a:ext>
            </a:extLst>
          </p:cNvPr>
          <p:cNvSpPr/>
          <p:nvPr/>
        </p:nvSpPr>
        <p:spPr>
          <a:xfrm>
            <a:off x="228602" y="1052739"/>
            <a:ext cx="11711354" cy="282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Сарқылатын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жетілген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орындарын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игеруді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ынталандыру</a:t>
            </a: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7D0913-9B78-4EE5-9D3F-DD5F97A36AB1}"/>
              </a:ext>
            </a:extLst>
          </p:cNvPr>
          <p:cNvSpPr txBox="1"/>
          <p:nvPr/>
        </p:nvSpPr>
        <p:spPr>
          <a:xfrm>
            <a:off x="239798" y="4391870"/>
            <a:ext cx="11784011" cy="63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kern="100" dirty="0" err="1" smtClean="0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kern="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қойнауы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600" kern="1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Кодексте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рұқсат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етілген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көлемде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газды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жағуға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өндірістік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өзіндік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құны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негізге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алына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әлемдік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бағамен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емес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smtClean="0">
                <a:latin typeface="Arial" pitchFamily="34" charset="0"/>
                <a:cs typeface="Arial" pitchFamily="34" charset="0"/>
              </a:rPr>
              <a:t>ПҚӨС-</a:t>
            </a:r>
            <a:r>
              <a:rPr lang="ru-RU" sz="1600" kern="100" dirty="0" err="1" smtClean="0">
                <a:latin typeface="Arial" pitchFamily="34" charset="0"/>
                <a:cs typeface="Arial" pitchFamily="34" charset="0"/>
              </a:rPr>
              <a:t>ға</a:t>
            </a:r>
            <a:r>
              <a:rPr lang="ru-RU" sz="1600" kern="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салынатын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болады</a:t>
            </a:r>
            <a:endParaRPr lang="ru-RU" sz="1600" kern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25C514C-27D2-4F2A-A549-B29FBCC7D5FC}"/>
              </a:ext>
            </a:extLst>
          </p:cNvPr>
          <p:cNvSpPr/>
          <p:nvPr/>
        </p:nvSpPr>
        <p:spPr>
          <a:xfrm>
            <a:off x="272455" y="4007739"/>
            <a:ext cx="11740158" cy="384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Технологиялық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тұрғыдан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сөзсіз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жанатын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газға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246C201-3BBC-41B0-9B91-60CF505E0756}"/>
              </a:ext>
            </a:extLst>
          </p:cNvPr>
          <p:cNvSpPr/>
          <p:nvPr/>
        </p:nvSpPr>
        <p:spPr>
          <a:xfrm>
            <a:off x="228602" y="5158615"/>
            <a:ext cx="11740158" cy="5826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Геологиялық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ақпаратты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сатудан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кейінгі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кірістерде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геологиялық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зерттеуге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шығыстарды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6B600C-8334-41E9-9277-5C9FB8DE9D3C}"/>
              </a:ext>
            </a:extLst>
          </p:cNvPr>
          <p:cNvSpPr txBox="1"/>
          <p:nvPr/>
        </p:nvSpPr>
        <p:spPr>
          <a:xfrm>
            <a:off x="168167" y="7037279"/>
            <a:ext cx="11740158" cy="934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Убытки недропользователя, возникшие после завершения лицензии на геологическое изучение недр возможно покрыть последующими доходами от реализации полученной геологической информации в течение пятилетнего срока (срок конфиденциальности) в соответствии с Кодексом «О недрах и недропользовании»</a:t>
            </a:r>
            <a:endParaRPr lang="ru-RU" sz="1600" i="1" dirty="0">
              <a:solidFill>
                <a:srgbClr val="002060"/>
              </a:solidFill>
              <a:ea typeface="Tahoma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8A23F3-09A6-40AE-8B95-37ED4D9EC4EB}"/>
              </a:ext>
            </a:extLst>
          </p:cNvPr>
          <p:cNvSpPr txBox="1"/>
          <p:nvPr/>
        </p:nvSpPr>
        <p:spPr>
          <a:xfrm>
            <a:off x="185395" y="5805261"/>
            <a:ext cx="11740158" cy="653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геологиялық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зерттеуге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шығыстарды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бес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жылдық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мерзім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алынған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геологиялық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ақпаратты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сатудан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кейінгі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кірістермен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жабуға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болады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Кіші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latin typeface="Arial" pitchFamily="34" charset="0"/>
                <a:cs typeface="Arial" pitchFamily="34" charset="0"/>
              </a:rPr>
              <a:t>компаниялар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) </a:t>
            </a:r>
            <a:endParaRPr lang="ru-RU" sz="1600" kern="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06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пайдаланушылардан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түсімдер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2119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0295BC47-C863-1D60-39ED-67091C237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916"/>
              </p:ext>
            </p:extLst>
          </p:nvPr>
        </p:nvGraphicFramePr>
        <p:xfrm>
          <a:off x="165102" y="1492250"/>
          <a:ext cx="11847511" cy="459105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07922">
                  <a:extLst>
                    <a:ext uri="{9D8B030D-6E8A-4147-A177-3AD203B41FA5}">
                      <a16:colId xmlns:a16="http://schemas.microsoft.com/office/drawing/2014/main" xmlns="" val="2622604158"/>
                    </a:ext>
                  </a:extLst>
                </a:gridCol>
                <a:gridCol w="718939">
                  <a:extLst>
                    <a:ext uri="{9D8B030D-6E8A-4147-A177-3AD203B41FA5}">
                      <a16:colId xmlns:a16="http://schemas.microsoft.com/office/drawing/2014/main" xmlns="" val="62905861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xmlns="" val="1295769057"/>
                    </a:ext>
                  </a:extLst>
                </a:gridCol>
                <a:gridCol w="707705">
                  <a:extLst>
                    <a:ext uri="{9D8B030D-6E8A-4147-A177-3AD203B41FA5}">
                      <a16:colId xmlns:a16="http://schemas.microsoft.com/office/drawing/2014/main" xmlns="" val="1893656902"/>
                    </a:ext>
                  </a:extLst>
                </a:gridCol>
                <a:gridCol w="778851">
                  <a:extLst>
                    <a:ext uri="{9D8B030D-6E8A-4147-A177-3AD203B41FA5}">
                      <a16:colId xmlns:a16="http://schemas.microsoft.com/office/drawing/2014/main" xmlns="" val="400691065"/>
                    </a:ext>
                  </a:extLst>
                </a:gridCol>
                <a:gridCol w="883695">
                  <a:extLst>
                    <a:ext uri="{9D8B030D-6E8A-4147-A177-3AD203B41FA5}">
                      <a16:colId xmlns:a16="http://schemas.microsoft.com/office/drawing/2014/main" xmlns="" val="266555571"/>
                    </a:ext>
                  </a:extLst>
                </a:gridCol>
                <a:gridCol w="887441">
                  <a:extLst>
                    <a:ext uri="{9D8B030D-6E8A-4147-A177-3AD203B41FA5}">
                      <a16:colId xmlns:a16="http://schemas.microsoft.com/office/drawing/2014/main" xmlns="" val="3363403893"/>
                    </a:ext>
                  </a:extLst>
                </a:gridCol>
                <a:gridCol w="707705">
                  <a:extLst>
                    <a:ext uri="{9D8B030D-6E8A-4147-A177-3AD203B41FA5}">
                      <a16:colId xmlns:a16="http://schemas.microsoft.com/office/drawing/2014/main" xmlns="" val="88128972"/>
                    </a:ext>
                  </a:extLst>
                </a:gridCol>
                <a:gridCol w="703960">
                  <a:extLst>
                    <a:ext uri="{9D8B030D-6E8A-4147-A177-3AD203B41FA5}">
                      <a16:colId xmlns:a16="http://schemas.microsoft.com/office/drawing/2014/main" xmlns="" val="1999592411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xmlns="" val="2832940783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xmlns="" val="2817712118"/>
                    </a:ext>
                  </a:extLst>
                </a:gridCol>
                <a:gridCol w="793829">
                  <a:extLst>
                    <a:ext uri="{9D8B030D-6E8A-4147-A177-3AD203B41FA5}">
                      <a16:colId xmlns:a16="http://schemas.microsoft.com/office/drawing/2014/main" xmlns="" val="1668358473"/>
                    </a:ext>
                  </a:extLst>
                </a:gridCol>
                <a:gridCol w="797572">
                  <a:extLst>
                    <a:ext uri="{9D8B030D-6E8A-4147-A177-3AD203B41FA5}">
                      <a16:colId xmlns:a16="http://schemas.microsoft.com/office/drawing/2014/main" xmlns="" val="4065249757"/>
                    </a:ext>
                  </a:extLst>
                </a:gridCol>
                <a:gridCol w="718939">
                  <a:extLst>
                    <a:ext uri="{9D8B030D-6E8A-4147-A177-3AD203B41FA5}">
                      <a16:colId xmlns:a16="http://schemas.microsoft.com/office/drawing/2014/main" xmlns="" val="2958635307"/>
                    </a:ext>
                  </a:extLst>
                </a:gridCol>
              </a:tblGrid>
              <a:tr h="360554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Жер</a:t>
                      </a: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қойнауын</a:t>
                      </a: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пайдаланушылар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2021 ж. факт </a:t>
                      </a:r>
                      <a:endParaRPr lang="ru-RU" sz="1600" b="1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2022 ж. факт </a:t>
                      </a:r>
                      <a:endParaRPr lang="ru-RU" sz="1600" b="1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2023 ж. факт </a:t>
                      </a:r>
                      <a:endParaRPr lang="ru-RU" sz="1600" b="1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145112"/>
                  </a:ext>
                </a:extLst>
              </a:tr>
              <a:tr h="777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ҰФ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ҰФ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ҰФ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517268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ПВ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2 977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288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146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142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372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195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177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424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216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8339410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ОПИ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1 639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63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31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36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36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6232925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ТПИ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1 454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1 107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904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203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1 593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1 360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233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1 955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1 722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232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86967213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195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1 467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355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118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994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2 285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514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134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1 637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1 849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532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148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1 170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67315405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УВС-СРП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2 741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960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170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1 611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6 705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1 751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193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4 760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5 356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1 759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209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3 388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81131755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4 208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1 316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288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2 605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8 990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2 265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327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6 398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7 205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2 291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357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4 557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44235974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6 289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5 666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2 398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664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2 605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11 027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3 857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773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6 398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9 679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4 286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835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4 557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512082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79937FF-F04D-3C94-3D0E-6F338DA7155E}"/>
              </a:ext>
            </a:extLst>
          </p:cNvPr>
          <p:cNvSpPr txBox="1"/>
          <p:nvPr/>
        </p:nvSpPr>
        <p:spPr>
          <a:xfrm>
            <a:off x="993774" y="958047"/>
            <a:ext cx="9547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МКК </a:t>
            </a:r>
            <a:r>
              <a:rPr lang="ru-RU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құзыретіндегі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түсімдер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800" b="1" i="0" u="none" strike="noStrike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43A6178-6774-816E-7DB7-C26C2A4CCAF6}"/>
              </a:ext>
            </a:extLst>
          </p:cNvPr>
          <p:cNvSpPr txBox="1"/>
          <p:nvPr/>
        </p:nvSpPr>
        <p:spPr>
          <a:xfrm>
            <a:off x="10540999" y="1043628"/>
            <a:ext cx="1651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Bookman Old Style" panose="02050604050505020204" pitchFamily="18" charset="0"/>
              </a:rPr>
              <a:t>млрд. </a:t>
            </a:r>
            <a:r>
              <a:rPr lang="kk-KZ" sz="1400" i="1" dirty="0" smtClean="0">
                <a:latin typeface="Bookman Old Style" panose="02050604050505020204" pitchFamily="18" charset="0"/>
              </a:rPr>
              <a:t>теңге</a:t>
            </a:r>
            <a:endParaRPr lang="ru-RU" sz="14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9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C2783B1-B4DA-2F6F-9412-FF3FE6395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642D353-C4B1-6966-2787-D71DADD9E229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пайдаланушылардан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түсімдер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6B0709B-6088-F6BE-7353-7E4603B3CD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2119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9D7B317-677C-D794-F6E1-CCFB8D487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23165"/>
              </p:ext>
            </p:extLst>
          </p:nvPr>
        </p:nvGraphicFramePr>
        <p:xfrm>
          <a:off x="165102" y="1492250"/>
          <a:ext cx="11847511" cy="465504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07922">
                  <a:extLst>
                    <a:ext uri="{9D8B030D-6E8A-4147-A177-3AD203B41FA5}">
                      <a16:colId xmlns:a16="http://schemas.microsoft.com/office/drawing/2014/main" xmlns="" val="2622604158"/>
                    </a:ext>
                  </a:extLst>
                </a:gridCol>
                <a:gridCol w="718939">
                  <a:extLst>
                    <a:ext uri="{9D8B030D-6E8A-4147-A177-3AD203B41FA5}">
                      <a16:colId xmlns:a16="http://schemas.microsoft.com/office/drawing/2014/main" xmlns="" val="62905861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xmlns="" val="1295769057"/>
                    </a:ext>
                  </a:extLst>
                </a:gridCol>
                <a:gridCol w="707705">
                  <a:extLst>
                    <a:ext uri="{9D8B030D-6E8A-4147-A177-3AD203B41FA5}">
                      <a16:colId xmlns:a16="http://schemas.microsoft.com/office/drawing/2014/main" xmlns="" val="1893656902"/>
                    </a:ext>
                  </a:extLst>
                </a:gridCol>
                <a:gridCol w="778851">
                  <a:extLst>
                    <a:ext uri="{9D8B030D-6E8A-4147-A177-3AD203B41FA5}">
                      <a16:colId xmlns:a16="http://schemas.microsoft.com/office/drawing/2014/main" xmlns="" val="400691065"/>
                    </a:ext>
                  </a:extLst>
                </a:gridCol>
                <a:gridCol w="883695">
                  <a:extLst>
                    <a:ext uri="{9D8B030D-6E8A-4147-A177-3AD203B41FA5}">
                      <a16:colId xmlns:a16="http://schemas.microsoft.com/office/drawing/2014/main" xmlns="" val="266555571"/>
                    </a:ext>
                  </a:extLst>
                </a:gridCol>
                <a:gridCol w="887441">
                  <a:extLst>
                    <a:ext uri="{9D8B030D-6E8A-4147-A177-3AD203B41FA5}">
                      <a16:colId xmlns:a16="http://schemas.microsoft.com/office/drawing/2014/main" xmlns="" val="3363403893"/>
                    </a:ext>
                  </a:extLst>
                </a:gridCol>
                <a:gridCol w="707705">
                  <a:extLst>
                    <a:ext uri="{9D8B030D-6E8A-4147-A177-3AD203B41FA5}">
                      <a16:colId xmlns:a16="http://schemas.microsoft.com/office/drawing/2014/main" xmlns="" val="88128972"/>
                    </a:ext>
                  </a:extLst>
                </a:gridCol>
                <a:gridCol w="703960">
                  <a:extLst>
                    <a:ext uri="{9D8B030D-6E8A-4147-A177-3AD203B41FA5}">
                      <a16:colId xmlns:a16="http://schemas.microsoft.com/office/drawing/2014/main" xmlns="" val="1999592411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xmlns="" val="2832940783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xmlns="" val="2817712118"/>
                    </a:ext>
                  </a:extLst>
                </a:gridCol>
                <a:gridCol w="793829">
                  <a:extLst>
                    <a:ext uri="{9D8B030D-6E8A-4147-A177-3AD203B41FA5}">
                      <a16:colId xmlns:a16="http://schemas.microsoft.com/office/drawing/2014/main" xmlns="" val="1668358473"/>
                    </a:ext>
                  </a:extLst>
                </a:gridCol>
                <a:gridCol w="797572">
                  <a:extLst>
                    <a:ext uri="{9D8B030D-6E8A-4147-A177-3AD203B41FA5}">
                      <a16:colId xmlns:a16="http://schemas.microsoft.com/office/drawing/2014/main" xmlns="" val="4065249757"/>
                    </a:ext>
                  </a:extLst>
                </a:gridCol>
                <a:gridCol w="718939">
                  <a:extLst>
                    <a:ext uri="{9D8B030D-6E8A-4147-A177-3AD203B41FA5}">
                      <a16:colId xmlns:a16="http://schemas.microsoft.com/office/drawing/2014/main" xmlns="" val="2958635307"/>
                    </a:ext>
                  </a:extLst>
                </a:gridCol>
              </a:tblGrid>
              <a:tr h="359556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Жер</a:t>
                      </a: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қойнауын</a:t>
                      </a: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пайдаланушылар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2023 ж. 9 ай </a:t>
                      </a:r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факт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2024 ж. 9 ай </a:t>
                      </a:r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факт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ауытқу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145112"/>
                  </a:ext>
                </a:extLst>
              </a:tr>
              <a:tr h="775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ҰФ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ҰФ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ҰФ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517268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ПВ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2 977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8339410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ОПИ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1 639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6232925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ТПИ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1 454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1 461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1 287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1 064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-424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86967213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195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1 270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1 328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67315405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УВС-СРП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3 944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1 189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2 601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3 451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2 187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-494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-189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-414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81131755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5 214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1 567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3 381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4 778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1 400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-435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-168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-385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44235974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6 289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7 031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3 034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3 381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6 230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2 455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-802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-579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-385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512082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4BD28C3-01F7-FDB8-7BBC-78E42BEB3246}"/>
              </a:ext>
            </a:extLst>
          </p:cNvPr>
          <p:cNvSpPr txBox="1"/>
          <p:nvPr/>
        </p:nvSpPr>
        <p:spPr>
          <a:xfrm>
            <a:off x="993774" y="958047"/>
            <a:ext cx="9547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МКК </a:t>
            </a:r>
            <a:r>
              <a:rPr lang="ru-RU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құзыретіндегі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түсімдер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6952BAB-EF01-4A01-95F1-8E9683002F93}"/>
              </a:ext>
            </a:extLst>
          </p:cNvPr>
          <p:cNvSpPr txBox="1"/>
          <p:nvPr/>
        </p:nvSpPr>
        <p:spPr>
          <a:xfrm>
            <a:off x="10540999" y="1043628"/>
            <a:ext cx="1651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Bookman Old Style" panose="02050604050505020204" pitchFamily="18" charset="0"/>
              </a:rPr>
              <a:t>млрд. </a:t>
            </a:r>
            <a:r>
              <a:rPr lang="kk-KZ" sz="1400" i="1" dirty="0" smtClean="0">
                <a:latin typeface="Bookman Old Style" panose="02050604050505020204" pitchFamily="18" charset="0"/>
              </a:rPr>
              <a:t>теңге</a:t>
            </a:r>
            <a:endParaRPr lang="ru-RU" sz="14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1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пайдаланушылардан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түсімдер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2119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FE57E30-D8E4-52D6-78BC-58B4D73F5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88236"/>
              </p:ext>
            </p:extLst>
          </p:nvPr>
        </p:nvGraphicFramePr>
        <p:xfrm>
          <a:off x="165102" y="1492250"/>
          <a:ext cx="11645897" cy="23237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26692">
                  <a:extLst>
                    <a:ext uri="{9D8B030D-6E8A-4147-A177-3AD203B41FA5}">
                      <a16:colId xmlns:a16="http://schemas.microsoft.com/office/drawing/2014/main" xmlns="" val="2622604158"/>
                    </a:ext>
                  </a:extLst>
                </a:gridCol>
                <a:gridCol w="1085970">
                  <a:extLst>
                    <a:ext uri="{9D8B030D-6E8A-4147-A177-3AD203B41FA5}">
                      <a16:colId xmlns:a16="http://schemas.microsoft.com/office/drawing/2014/main" xmlns="" val="62905861"/>
                    </a:ext>
                  </a:extLst>
                </a:gridCol>
                <a:gridCol w="1380087">
                  <a:extLst>
                    <a:ext uri="{9D8B030D-6E8A-4147-A177-3AD203B41FA5}">
                      <a16:colId xmlns:a16="http://schemas.microsoft.com/office/drawing/2014/main" xmlns="" val="1295769057"/>
                    </a:ext>
                  </a:extLst>
                </a:gridCol>
                <a:gridCol w="1069001">
                  <a:extLst>
                    <a:ext uri="{9D8B030D-6E8A-4147-A177-3AD203B41FA5}">
                      <a16:colId xmlns:a16="http://schemas.microsoft.com/office/drawing/2014/main" xmlns="" val="1893656902"/>
                    </a:ext>
                  </a:extLst>
                </a:gridCol>
                <a:gridCol w="1176469">
                  <a:extLst>
                    <a:ext uri="{9D8B030D-6E8A-4147-A177-3AD203B41FA5}">
                      <a16:colId xmlns:a16="http://schemas.microsoft.com/office/drawing/2014/main" xmlns="" val="400691065"/>
                    </a:ext>
                  </a:extLst>
                </a:gridCol>
                <a:gridCol w="1334837">
                  <a:extLst>
                    <a:ext uri="{9D8B030D-6E8A-4147-A177-3AD203B41FA5}">
                      <a16:colId xmlns:a16="http://schemas.microsoft.com/office/drawing/2014/main" xmlns="" val="266555571"/>
                    </a:ext>
                  </a:extLst>
                </a:gridCol>
                <a:gridCol w="1340496">
                  <a:extLst>
                    <a:ext uri="{9D8B030D-6E8A-4147-A177-3AD203B41FA5}">
                      <a16:colId xmlns:a16="http://schemas.microsoft.com/office/drawing/2014/main" xmlns="" val="3363403893"/>
                    </a:ext>
                  </a:extLst>
                </a:gridCol>
                <a:gridCol w="1069001">
                  <a:extLst>
                    <a:ext uri="{9D8B030D-6E8A-4147-A177-3AD203B41FA5}">
                      <a16:colId xmlns:a16="http://schemas.microsoft.com/office/drawing/2014/main" xmlns="" val="88128972"/>
                    </a:ext>
                  </a:extLst>
                </a:gridCol>
                <a:gridCol w="1063344">
                  <a:extLst>
                    <a:ext uri="{9D8B030D-6E8A-4147-A177-3AD203B41FA5}">
                      <a16:colId xmlns:a16="http://schemas.microsoft.com/office/drawing/2014/main" xmlns="" val="1999592411"/>
                    </a:ext>
                  </a:extLst>
                </a:gridCol>
              </a:tblGrid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КТС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ҚҚС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СПиН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, в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ПҚӨС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ТПиН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, в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мұнайға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ЭТП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басқалар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145112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2021 </a:t>
                      </a:r>
                      <a:r>
                        <a:rPr lang="ru-RU" sz="16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жыл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5 666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2 090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-405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2 118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799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1 125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1 026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738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517268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2022 </a:t>
                      </a:r>
                      <a:r>
                        <a:rPr lang="ru-RU" sz="16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жыл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11 027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3 879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-182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4 705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2 127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849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8339410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2023 </a:t>
                      </a:r>
                      <a:r>
                        <a:rPr lang="ru-RU" sz="16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жыл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9 679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2 973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3 751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963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62329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AD12149-930E-0F71-800C-6806464BEA72}"/>
              </a:ext>
            </a:extLst>
          </p:cNvPr>
          <p:cNvSpPr txBox="1"/>
          <p:nvPr/>
        </p:nvSpPr>
        <p:spPr>
          <a:xfrm>
            <a:off x="993774" y="958047"/>
            <a:ext cx="9547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МКК </a:t>
            </a:r>
            <a:r>
              <a:rPr lang="ru-RU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құзыретіндегі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салықтық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түсімдер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EF9C6E7-6027-ACA5-EE97-1C049FE46083}"/>
              </a:ext>
            </a:extLst>
          </p:cNvPr>
          <p:cNvSpPr txBox="1"/>
          <p:nvPr/>
        </p:nvSpPr>
        <p:spPr>
          <a:xfrm>
            <a:off x="10540999" y="1043628"/>
            <a:ext cx="1651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Bookman Old Style" panose="02050604050505020204" pitchFamily="18" charset="0"/>
              </a:rPr>
              <a:t>млрд. </a:t>
            </a:r>
            <a:r>
              <a:rPr lang="kk-KZ" sz="1400" i="1" dirty="0" smtClean="0">
                <a:latin typeface="Bookman Old Style" panose="02050604050505020204" pitchFamily="18" charset="0"/>
              </a:rPr>
              <a:t>теңге</a:t>
            </a:r>
            <a:endParaRPr lang="ru-RU" sz="1400" i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68492D48-B1A5-E53C-98E7-F6D78515E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660263"/>
              </p:ext>
            </p:extLst>
          </p:nvPr>
        </p:nvGraphicFramePr>
        <p:xfrm>
          <a:off x="165103" y="4180013"/>
          <a:ext cx="11660181" cy="23237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29301">
                  <a:extLst>
                    <a:ext uri="{9D8B030D-6E8A-4147-A177-3AD203B41FA5}">
                      <a16:colId xmlns:a16="http://schemas.microsoft.com/office/drawing/2014/main" xmlns="" val="2622604158"/>
                    </a:ext>
                  </a:extLst>
                </a:gridCol>
                <a:gridCol w="1087302">
                  <a:extLst>
                    <a:ext uri="{9D8B030D-6E8A-4147-A177-3AD203B41FA5}">
                      <a16:colId xmlns:a16="http://schemas.microsoft.com/office/drawing/2014/main" xmlns="" val="62905861"/>
                    </a:ext>
                  </a:extLst>
                </a:gridCol>
                <a:gridCol w="1381780">
                  <a:extLst>
                    <a:ext uri="{9D8B030D-6E8A-4147-A177-3AD203B41FA5}">
                      <a16:colId xmlns:a16="http://schemas.microsoft.com/office/drawing/2014/main" xmlns="" val="1295769057"/>
                    </a:ext>
                  </a:extLst>
                </a:gridCol>
                <a:gridCol w="1070312">
                  <a:extLst>
                    <a:ext uri="{9D8B030D-6E8A-4147-A177-3AD203B41FA5}">
                      <a16:colId xmlns:a16="http://schemas.microsoft.com/office/drawing/2014/main" xmlns="" val="1893656902"/>
                    </a:ext>
                  </a:extLst>
                </a:gridCol>
                <a:gridCol w="1177912">
                  <a:extLst>
                    <a:ext uri="{9D8B030D-6E8A-4147-A177-3AD203B41FA5}">
                      <a16:colId xmlns:a16="http://schemas.microsoft.com/office/drawing/2014/main" xmlns="" val="400691065"/>
                    </a:ext>
                  </a:extLst>
                </a:gridCol>
                <a:gridCol w="1336474">
                  <a:extLst>
                    <a:ext uri="{9D8B030D-6E8A-4147-A177-3AD203B41FA5}">
                      <a16:colId xmlns:a16="http://schemas.microsoft.com/office/drawing/2014/main" xmlns="" val="266555571"/>
                    </a:ext>
                  </a:extLst>
                </a:gridCol>
                <a:gridCol w="1342140">
                  <a:extLst>
                    <a:ext uri="{9D8B030D-6E8A-4147-A177-3AD203B41FA5}">
                      <a16:colId xmlns:a16="http://schemas.microsoft.com/office/drawing/2014/main" xmlns="" val="3363403893"/>
                    </a:ext>
                  </a:extLst>
                </a:gridCol>
                <a:gridCol w="1070312">
                  <a:extLst>
                    <a:ext uri="{9D8B030D-6E8A-4147-A177-3AD203B41FA5}">
                      <a16:colId xmlns:a16="http://schemas.microsoft.com/office/drawing/2014/main" xmlns="" val="88128972"/>
                    </a:ext>
                  </a:extLst>
                </a:gridCol>
                <a:gridCol w="1064648">
                  <a:extLst>
                    <a:ext uri="{9D8B030D-6E8A-4147-A177-3AD203B41FA5}">
                      <a16:colId xmlns:a16="http://schemas.microsoft.com/office/drawing/2014/main" xmlns="" val="1999592411"/>
                    </a:ext>
                  </a:extLst>
                </a:gridCol>
              </a:tblGrid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КТС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ҚҚС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СПиН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, в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ПҚӨС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ТПиН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, в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мұнайға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ЭТП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басқалар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145112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2023 ж. 9 ай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7 031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2 166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176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2 781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1 585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1 215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1 101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694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517268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2024 ж. 9 ай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6 230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1 909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2 757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1 273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1 089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1 008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839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8339410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ауытқу</a:t>
                      </a:r>
                      <a:endParaRPr lang="ru-RU" sz="1600" b="0" i="0" u="none" strike="noStrike" kern="1200" dirty="0" smtClean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-802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-257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-540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-126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6232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854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1090</Words>
  <Application>Microsoft Office PowerPoint</Application>
  <PresentationFormat>Произвольный</PresentationFormat>
  <Paragraphs>363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Таванова Аселгуль </cp:lastModifiedBy>
  <cp:revision>41</cp:revision>
  <cp:lastPrinted>2024-11-27T12:57:06Z</cp:lastPrinted>
  <dcterms:modified xsi:type="dcterms:W3CDTF">2024-11-27T14:44:42Z</dcterms:modified>
</cp:coreProperties>
</file>